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25.png" ContentType="image/png"/>
  <Override PartName="/ppt/media/image124.jpeg" ContentType="image/jpeg"/>
  <Override PartName="/ppt/media/image164.png" ContentType="image/png"/>
  <Override PartName="/ppt/media/image116.png" ContentType="image/png"/>
  <Override PartName="/ppt/media/image114.png" ContentType="image/png"/>
  <Override PartName="/ppt/media/image89.jpeg" ContentType="image/jpeg"/>
  <Override PartName="/ppt/media/image109.jpeg" ContentType="image/jpeg"/>
  <Override PartName="/ppt/media/image107.png" ContentType="image/png"/>
  <Override PartName="/ppt/media/image105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44.jpeg" ContentType="image/jpe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7.png" ContentType="image/png"/>
  <Override PartName="/ppt/media/image29.png" ContentType="image/png"/>
  <Override PartName="/ppt/media/image123.jpeg" ContentType="image/jpeg"/>
  <Override PartName="/ppt/media/image96.png" ContentType="image/png"/>
  <Override PartName="/ppt/media/image28.png" ContentType="image/png"/>
  <Override PartName="/ppt/media/image95.png" ContentType="image/png"/>
  <Override PartName="/ppt/media/image111.jpeg" ContentType="image/jpeg"/>
  <Override PartName="/ppt/media/image27.png" ContentType="image/png"/>
  <Override PartName="/ppt/media/image88.jpeg" ContentType="image/jpeg"/>
  <Override PartName="/ppt/media/image121.png" ContentType="image/png"/>
  <Override PartName="/ppt/media/image87.jpeg" ContentType="image/jpeg"/>
  <Override PartName="/ppt/media/image84.jpeg" ContentType="image/jpe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81.jpeg" ContentType="image/jpeg"/>
  <Override PartName="/ppt/media/image75.png" ContentType="image/png"/>
  <Override PartName="/ppt/media/image73.png" ContentType="image/png"/>
  <Override PartName="/ppt/media/image72.png" ContentType="image/png"/>
  <Override PartName="/ppt/media/image98.jpeg" ContentType="image/jpeg"/>
  <Override PartName="/ppt/media/image71.jpeg" ContentType="image/jpeg"/>
  <Override PartName="/ppt/media/image70.png" ContentType="image/png"/>
  <Override PartName="/ppt/media/image18.jpeg" ContentType="image/jpeg"/>
  <Override PartName="/ppt/media/image120.png" ContentType="image/png"/>
  <Override PartName="/ppt/media/image165.jpeg" ContentType="image/jpeg"/>
  <Override PartName="/ppt/media/image69.png" ContentType="image/png"/>
  <Override PartName="/ppt/media/image68.png" ContentType="image/png"/>
  <Override PartName="/ppt/media/image67.png" ContentType="image/png"/>
  <Override PartName="/ppt/media/image115.jpeg" ContentType="image/jpeg"/>
  <Override PartName="/ppt/media/image65.png" ContentType="image/png"/>
  <Override PartName="/ppt/media/image64.jpeg" ContentType="image/jpeg"/>
  <Override PartName="/ppt/media/image39.png" ContentType="image/png"/>
  <Override PartName="/ppt/media/image9.png" ContentType="image/png"/>
  <Override PartName="/ppt/media/image60.png" ContentType="image/png"/>
  <Override PartName="/ppt/media/image122.png" ContentType="image/png"/>
  <Override PartName="/ppt/media/image31.jpeg" ContentType="image/jpeg"/>
  <Override PartName="/ppt/media/image137.png" ContentType="image/png"/>
  <Override PartName="/ppt/media/image66.png" ContentType="image/png"/>
  <Override PartName="/ppt/media/image41.jpeg" ContentType="image/jpeg"/>
  <Override PartName="/ppt/media/image42.png" ContentType="image/png"/>
  <Override PartName="/ppt/media/image139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8.png" ContentType="image/png"/>
  <Override PartName="/ppt/media/image2.jpeg" ContentType="image/jpeg"/>
  <Override PartName="/ppt/media/image129.png" ContentType="image/png"/>
  <Override PartName="/ppt/media/image152.jpeg" ContentType="image/jpeg"/>
  <Override PartName="/ppt/media/image160.png" ContentType="image/png"/>
  <Override PartName="/ppt/media/image154.png" ContentType="image/png"/>
  <Override PartName="/ppt/media/image43.png" ContentType="image/png"/>
  <Override PartName="/ppt/media/image134.jpeg" ContentType="image/jpeg"/>
  <Override PartName="/ppt/media/image166.png" ContentType="image/png"/>
  <Override PartName="/ppt/media/image44.png" ContentType="image/png"/>
  <Override PartName="/ppt/media/image40.jpeg" ContentType="image/jpeg"/>
  <Override PartName="/ppt/media/image51.jpeg" ContentType="image/jpeg"/>
  <Override PartName="/ppt/media/image56.png" ContentType="image/png"/>
  <Override PartName="/ppt/media/image130.png" ContentType="image/png"/>
  <Override PartName="/ppt/media/image167.png" ContentType="image/png"/>
  <Override PartName="/ppt/media/image50.jpeg" ContentType="image/jpeg"/>
  <Override PartName="/ppt/media/image46.png" ContentType="image/png"/>
  <Override PartName="/ppt/media/image132.png" ContentType="image/png"/>
  <Override PartName="/ppt/media/image169.png" ContentType="image/png"/>
  <Override PartName="/ppt/media/image45.png" ContentType="image/png"/>
  <Override PartName="/ppt/media/image131.png" ContentType="image/png"/>
  <Override PartName="/ppt/media/image168.png" ContentType="image/png"/>
  <Override PartName="/ppt/media/image173.jpeg" ContentType="image/jpeg"/>
  <Override PartName="/ppt/media/image35.png" ContentType="image/png"/>
  <Override PartName="/ppt/media/image150.png" ContentType="image/png"/>
  <Override PartName="/ppt/media/image33.png" ContentType="image/png"/>
  <Override PartName="/ppt/media/image148.png" ContentType="image/png"/>
  <Override PartName="/ppt/media/image162.png" ContentType="image/png"/>
  <Override PartName="/ppt/media/image174.png" ContentType="image/png"/>
  <Override PartName="/ppt/media/image151.png" ContentType="image/png"/>
  <Override PartName="/ppt/media/image127.png" ContentType="image/png"/>
  <Override PartName="/ppt/media/image175.jpeg" ContentType="image/jpeg"/>
  <Override PartName="/ppt/media/image133.jpeg" ContentType="image/jpeg"/>
  <Override PartName="/ppt/media/image54.png" ContentType="image/png"/>
  <Override PartName="/ppt/media/image140.png" ContentType="image/png"/>
  <Override PartName="/ppt/media/image138.png" ContentType="image/png"/>
  <Override PartName="/ppt/media/image146.png" ContentType="image/png"/>
  <Override PartName="/ppt/media/image145.png" ContentType="image/png"/>
  <Override PartName="/ppt/media/image157.png" ContentType="image/png"/>
  <Override PartName="/ppt/media/image5.png" ContentType="image/png"/>
  <Override PartName="/ppt/media/image143.jpeg" ContentType="image/jpeg"/>
  <Override PartName="/ppt/media/image161.png" ContentType="image/png"/>
  <Override PartName="/ppt/media/image142.png" ContentType="image/png"/>
  <Override PartName="/ppt/media/image55.png" ContentType="image/png"/>
  <Override PartName="/ppt/media/image141.png" ContentType="image/png"/>
  <Override PartName="/ppt/media/image13.png" ContentType="image/png"/>
  <Override PartName="/ppt/media/image1.png" ContentType="image/png"/>
  <Override PartName="/ppt/media/image136.png" ContentType="image/png"/>
  <Override PartName="/ppt/media/image135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110.jpeg" ContentType="image/jpeg"/>
  <Override PartName="/ppt/media/image17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63.jpeg" ContentType="image/jpeg"/>
  <Override PartName="/ppt/media/image126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158.png" ContentType="image/png"/>
  <Override PartName="/ppt/media/image6.png" ContentType="image/png"/>
  <Override PartName="/ppt/media/image63.jpeg" ContentType="image/jpeg"/>
  <Override PartName="/ppt/media/image34.png" ContentType="image/png"/>
  <Override PartName="/ppt/media/image61.png" ContentType="image/png"/>
  <Override PartName="/ppt/media/image153.jpeg" ContentType="image/jpeg"/>
  <Override PartName="/ppt/media/image156.png" ContentType="image/png"/>
  <Override PartName="/ppt/media/image4.png" ContentType="image/png"/>
  <Override PartName="/ppt/media/image16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19.jpeg" ContentType="image/jpeg"/>
  <Override PartName="/ppt/media/image80.png" ContentType="image/png"/>
  <Override PartName="/ppt/media/image112.jpeg" ContentType="image/jpeg"/>
  <Override PartName="/ppt/media/image37.png" ContentType="image/png"/>
  <Override PartName="/ppt/media/image94.png" ContentType="image/png"/>
  <Override PartName="/ppt/media/image26.png" ContentType="image/png"/>
  <Override PartName="/ppt/media/image24.png" ContentType="image/png"/>
  <Override PartName="/ppt/media/image92.png" ContentType="image/png"/>
  <Override PartName="/ppt/media/image10.jpeg" ContentType="image/jpeg"/>
  <Override PartName="/ppt/media/image86.jpeg" ContentType="image/jpeg"/>
  <Override PartName="/ppt/media/image106.jpeg" ContentType="image/jpeg"/>
  <Override PartName="/ppt/media/image82.png" ContentType="image/png"/>
  <Override PartName="/ppt/media/image99.jpeg" ContentType="image/jpeg"/>
  <Override PartName="/ppt/media/image14.png" ContentType="image/png"/>
  <Override PartName="/ppt/media/image32.jpeg" ContentType="image/jpeg"/>
  <Override PartName="/ppt/media/image147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74.jpeg" ContentType="image/jpeg"/>
  <Override PartName="/ppt/media/image93.png" ContentType="image/png"/>
  <Override PartName="/ppt/media/image25.png" ContentType="image/png"/>
  <Override PartName="/ppt/media/image22.png" ContentType="image/png"/>
  <Override PartName="/ppt/media/image90.png" ContentType="image/png"/>
  <Override PartName="/ppt/media/image113.jpeg" ContentType="image/jpeg"/>
  <Override PartName="/ppt/media/image47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déplacer la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diapo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</a:t>
            </a:r>
            <a:r>
              <a:rPr b="0" lang="fr-FR" sz="2000" spc="-1" strike="noStrike">
                <a:latin typeface="Arial"/>
              </a:rPr>
              <a:t>modifier le format </a:t>
            </a:r>
            <a:r>
              <a:rPr b="0" lang="fr-FR" sz="2000" spc="-1" strike="noStrike">
                <a:latin typeface="Arial"/>
              </a:rPr>
              <a:t>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7541DD9-A555-492A-A822-6D47DD9B4413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86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805F29-408D-44CF-B8AC-AD23E52F3926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8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jpe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jpeg"/><Relationship Id="rId11" Type="http://schemas.openxmlformats.org/officeDocument/2006/relationships/image" Target="../media/image110.jpeg"/><Relationship Id="rId12" Type="http://schemas.openxmlformats.org/officeDocument/2006/relationships/image" Target="../media/image111.jpeg"/><Relationship Id="rId13" Type="http://schemas.openxmlformats.org/officeDocument/2006/relationships/image" Target="../media/image112.jpeg"/><Relationship Id="rId14" Type="http://schemas.openxmlformats.org/officeDocument/2006/relationships/image" Target="../media/image113.jpeg"/><Relationship Id="rId15" Type="http://schemas.openxmlformats.org/officeDocument/2006/relationships/image" Target="../media/image114.png"/><Relationship Id="rId16" Type="http://schemas.openxmlformats.org/officeDocument/2006/relationships/image" Target="../media/image115.jpeg"/><Relationship Id="rId1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jpeg"/><Relationship Id="rId9" Type="http://schemas.openxmlformats.org/officeDocument/2006/relationships/image" Target="../media/image124.jpeg"/><Relationship Id="rId10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jpeg"/><Relationship Id="rId10" Type="http://schemas.openxmlformats.org/officeDocument/2006/relationships/image" Target="../media/image134.jpeg"/><Relationship Id="rId1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jpeg"/><Relationship Id="rId10" Type="http://schemas.openxmlformats.org/officeDocument/2006/relationships/image" Target="../media/image144.jpeg"/><Relationship Id="rId1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jpeg"/><Relationship Id="rId9" Type="http://schemas.openxmlformats.org/officeDocument/2006/relationships/image" Target="../media/image153.jpe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jpeg"/><Relationship Id="rId8" Type="http://schemas.openxmlformats.org/officeDocument/2006/relationships/image" Target="../media/image164.png"/><Relationship Id="rId9" Type="http://schemas.openxmlformats.org/officeDocument/2006/relationships/image" Target="../media/image165.jpeg"/><Relationship Id="rId10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jpeg"/><Relationship Id="rId9" Type="http://schemas.openxmlformats.org/officeDocument/2006/relationships/image" Target="../media/image174.png"/><Relationship Id="rId10" Type="http://schemas.openxmlformats.org/officeDocument/2006/relationships/image" Target="../media/image175.jpeg"/><Relationship Id="rId1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jpeg"/><Relationship Id="rId13" Type="http://schemas.openxmlformats.org/officeDocument/2006/relationships/image" Target="../media/image32.jpeg"/><Relationship Id="rId1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jpeg"/><Relationship Id="rId10" Type="http://schemas.openxmlformats.org/officeDocument/2006/relationships/image" Target="../media/image51.jpeg"/><Relationship Id="rId1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jpeg"/><Relationship Id="rId13" Type="http://schemas.openxmlformats.org/officeDocument/2006/relationships/image" Target="../media/image64.jpeg"/><Relationship Id="rId1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jpeg"/><Relationship Id="rId1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jpe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jpeg"/><Relationship Id="rId1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jpeg"/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5" Type="http://schemas.openxmlformats.org/officeDocument/2006/relationships/image" Target="../media/image89.jpe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jpeg"/><Relationship Id="rId15" Type="http://schemas.openxmlformats.org/officeDocument/2006/relationships/image" Target="../media/image99.jpeg"/><Relationship Id="rId1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96;p1" descr=""/>
          <p:cNvPicPr/>
          <p:nvPr/>
        </p:nvPicPr>
        <p:blipFill>
          <a:blip r:embed="rId1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  <p:sp>
        <p:nvSpPr>
          <p:cNvPr id="45" name="Google Shape;98;p1"/>
          <p:cNvSpPr/>
          <p:nvPr/>
        </p:nvSpPr>
        <p:spPr>
          <a:xfrm>
            <a:off x="-224280" y="693720"/>
            <a:ext cx="12191760" cy="21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4400" spc="-1" strike="noStrike">
                <a:solidFill>
                  <a:srgbClr val="002060"/>
                </a:solidFill>
                <a:latin typeface="Calibri"/>
                <a:ea typeface="Arial"/>
              </a:rPr>
              <a:t>Tetris Project</a:t>
            </a:r>
            <a:endParaRPr b="0" lang="fr-FR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4400" spc="-1" strike="noStrike">
                <a:solidFill>
                  <a:srgbClr val="002060"/>
                </a:solidFill>
                <a:latin typeface="Calibri"/>
                <a:ea typeface="Calibri"/>
              </a:rPr>
              <a:t>CDR - Project 5A GPSE</a:t>
            </a:r>
            <a:endParaRPr b="0" lang="fr-FR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fr-FR" sz="4400" spc="-1" strike="noStrike">
                <a:solidFill>
                  <a:srgbClr val="002060"/>
                </a:solidFill>
                <a:latin typeface="Calibri"/>
                <a:ea typeface="Arial"/>
              </a:rPr>
              <a:t>03/11/2021 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46" name="Picture 3" descr=""/>
          <p:cNvPicPr/>
          <p:nvPr/>
        </p:nvPicPr>
        <p:blipFill>
          <a:blip r:embed="rId2"/>
          <a:stretch/>
        </p:blipFill>
        <p:spPr>
          <a:xfrm>
            <a:off x="3460320" y="3189240"/>
            <a:ext cx="4665240" cy="161352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309;g9c4fe0da60_0_0" descr="fond_v6_blue.png"/>
          <p:cNvPicPr/>
          <p:nvPr/>
        </p:nvPicPr>
        <p:blipFill>
          <a:blip r:embed="rId3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312;g9c4fe0da60_0_0" descr="POLYTECH_Q"/>
          <p:cNvPicPr/>
          <p:nvPr/>
        </p:nvPicPr>
        <p:blipFill>
          <a:blip r:embed="rId4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313;g9c4fe0da60_0_0" descr="logo_univ_orleans"/>
          <p:cNvPicPr/>
          <p:nvPr/>
        </p:nvPicPr>
        <p:blipFill>
          <a:blip r:embed="rId5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314;g9c4fe0da60_0_0" descr="\\SERV-ADMD\documents\IATOS\Administratifs\obert\Mes documents\Modèles\Log_CTI_quadri-2.gif"/>
          <p:cNvPicPr/>
          <p:nvPr/>
        </p:nvPicPr>
        <p:blipFill>
          <a:blip r:embed="rId6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315;g9c4fe0da60_0_0" descr="\\SERV-ADMD\documents\IATOS\Administratifs\obert\Mes documents\Modèles\Logo CGE_Couleur.png"/>
          <p:cNvPicPr/>
          <p:nvPr/>
        </p:nvPicPr>
        <p:blipFill>
          <a:blip r:embed="rId7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316;g9c4fe0da60_0_0" descr=""/>
          <p:cNvPicPr/>
          <p:nvPr/>
        </p:nvPicPr>
        <p:blipFill>
          <a:blip r:embed="rId8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53" name="Google Shape;317;g9c4fe0da60_0_0" descr=""/>
          <p:cNvPicPr/>
          <p:nvPr/>
        </p:nvPicPr>
        <p:blipFill>
          <a:blip r:embed="rId9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54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309;g9c4fe0da60_0_0" descr="fond_v6_blue.png"/>
          <p:cNvPicPr/>
          <p:nvPr/>
        </p:nvPicPr>
        <p:blipFill>
          <a:blip r:embed="rId1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190" name="Google Shape;312;g9c4fe0da60_0_0" descr="POLYTECH_Q"/>
          <p:cNvPicPr/>
          <p:nvPr/>
        </p:nvPicPr>
        <p:blipFill>
          <a:blip r:embed="rId2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313;g9c4fe0da60_0_0" descr="logo_univ_orleans"/>
          <p:cNvPicPr/>
          <p:nvPr/>
        </p:nvPicPr>
        <p:blipFill>
          <a:blip r:embed="rId3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192" name="Google Shape;314;g9c4fe0da60_0_0" descr="\\SERV-ADMD\documents\IATOS\Administratifs\obert\Mes documents\Modèles\Log_CTI_quadri-2.gif"/>
          <p:cNvPicPr/>
          <p:nvPr/>
        </p:nvPicPr>
        <p:blipFill>
          <a:blip r:embed="rId4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315;g9c4fe0da60_0_0" descr="\\SERV-ADMD\documents\IATOS\Administratifs\obert\Mes documents\Modèles\Logo CGE_Couleur.png"/>
          <p:cNvPicPr/>
          <p:nvPr/>
        </p:nvPicPr>
        <p:blipFill>
          <a:blip r:embed="rId5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194" name="Google Shape;316;g9c4fe0da60_0_0" descr=""/>
          <p:cNvPicPr/>
          <p:nvPr/>
        </p:nvPicPr>
        <p:blipFill>
          <a:blip r:embed="rId6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317;g9c4fe0da60_0_0" descr=""/>
          <p:cNvPicPr/>
          <p:nvPr/>
        </p:nvPicPr>
        <p:blipFill>
          <a:blip r:embed="rId7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7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98" name="Google Shape;236;ga3bae449e7_0_11"/>
          <p:cNvSpPr/>
          <p:nvPr/>
        </p:nvSpPr>
        <p:spPr>
          <a:xfrm>
            <a:off x="2669400" y="215280"/>
            <a:ext cx="69516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Components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99" name="Picture 3" descr=""/>
          <p:cNvPicPr/>
          <p:nvPr/>
        </p:nvPicPr>
        <p:blipFill>
          <a:blip r:embed="rId8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200" name="Cube 3"/>
          <p:cNvSpPr/>
          <p:nvPr/>
        </p:nvSpPr>
        <p:spPr>
          <a:xfrm>
            <a:off x="4526640" y="1729800"/>
            <a:ext cx="3315960" cy="331596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1" name="Picture 4" descr=""/>
          <p:cNvPicPr/>
          <p:nvPr/>
        </p:nvPicPr>
        <p:blipFill>
          <a:blip r:embed="rId9"/>
          <a:srcRect l="30439" t="25288" r="29215" b="19426"/>
          <a:stretch/>
        </p:blipFill>
        <p:spPr>
          <a:xfrm>
            <a:off x="4655160" y="2752560"/>
            <a:ext cx="2233080" cy="172368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pic>
        <p:nvPicPr>
          <p:cNvPr id="202" name="Picture 6" descr=""/>
          <p:cNvPicPr/>
          <p:nvPr/>
        </p:nvPicPr>
        <p:blipFill>
          <a:blip r:embed="rId10"/>
          <a:srcRect l="0" t="0" r="397" b="24428"/>
          <a:stretch/>
        </p:blipFill>
        <p:spPr>
          <a:xfrm>
            <a:off x="2958120" y="869040"/>
            <a:ext cx="1571760" cy="1205280"/>
          </a:xfrm>
          <a:prstGeom prst="rect">
            <a:avLst/>
          </a:prstGeom>
          <a:ln w="0">
            <a:noFill/>
          </a:ln>
        </p:spPr>
      </p:pic>
      <p:pic>
        <p:nvPicPr>
          <p:cNvPr id="203" name="Picture 9" descr=""/>
          <p:cNvPicPr/>
          <p:nvPr/>
        </p:nvPicPr>
        <p:blipFill>
          <a:blip r:embed="rId11"/>
          <a:stretch/>
        </p:blipFill>
        <p:spPr>
          <a:xfrm>
            <a:off x="1598400" y="3499920"/>
            <a:ext cx="1877040" cy="1390320"/>
          </a:xfrm>
          <a:prstGeom prst="rect">
            <a:avLst/>
          </a:prstGeom>
          <a:ln w="0">
            <a:noFill/>
          </a:ln>
        </p:spPr>
      </p:pic>
      <p:pic>
        <p:nvPicPr>
          <p:cNvPr id="204" name="Picture 10" descr=""/>
          <p:cNvPicPr/>
          <p:nvPr/>
        </p:nvPicPr>
        <p:blipFill>
          <a:blip r:embed="rId12"/>
          <a:stretch/>
        </p:blipFill>
        <p:spPr>
          <a:xfrm>
            <a:off x="8084160" y="966240"/>
            <a:ext cx="1218960" cy="1218960"/>
          </a:xfrm>
          <a:prstGeom prst="rect">
            <a:avLst/>
          </a:prstGeom>
          <a:ln w="0">
            <a:noFill/>
          </a:ln>
        </p:spPr>
      </p:pic>
      <p:sp>
        <p:nvSpPr>
          <p:cNvPr id="205" name="Oval 10"/>
          <p:cNvSpPr/>
          <p:nvPr/>
        </p:nvSpPr>
        <p:spPr>
          <a:xfrm>
            <a:off x="6573960" y="4721040"/>
            <a:ext cx="172800" cy="172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Picture 12" descr=""/>
          <p:cNvPicPr/>
          <p:nvPr/>
        </p:nvPicPr>
        <p:blipFill>
          <a:blip r:embed="rId13"/>
          <a:stretch/>
        </p:blipFill>
        <p:spPr>
          <a:xfrm>
            <a:off x="8425440" y="3394440"/>
            <a:ext cx="1514880" cy="149760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13" descr=""/>
          <p:cNvPicPr/>
          <p:nvPr/>
        </p:nvPicPr>
        <p:blipFill>
          <a:blip r:embed="rId14"/>
          <a:stretch/>
        </p:blipFill>
        <p:spPr>
          <a:xfrm>
            <a:off x="879840" y="1904760"/>
            <a:ext cx="1695240" cy="109080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20" descr=""/>
          <p:cNvPicPr/>
          <p:nvPr/>
        </p:nvPicPr>
        <p:blipFill>
          <a:blip r:embed="rId15"/>
          <a:srcRect l="36447" t="38457" r="48179" b="32875"/>
          <a:stretch/>
        </p:blipFill>
        <p:spPr>
          <a:xfrm>
            <a:off x="10266120" y="2077200"/>
            <a:ext cx="1410840" cy="146340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96;p1" descr=""/>
          <p:cNvPicPr/>
          <p:nvPr/>
        </p:nvPicPr>
        <p:blipFill>
          <a:blip r:embed="rId16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77;p9"/>
          <p:cNvSpPr/>
          <p:nvPr/>
        </p:nvSpPr>
        <p:spPr>
          <a:xfrm>
            <a:off x="1038240" y="94320"/>
            <a:ext cx="101178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Risk</a:t>
            </a:r>
            <a:endParaRPr b="0" lang="fr-FR" sz="3600" spc="-1" strike="noStrike">
              <a:latin typeface="Arial"/>
            </a:endParaRPr>
          </a:p>
        </p:txBody>
      </p:sp>
      <p:graphicFrame>
        <p:nvGraphicFramePr>
          <p:cNvPr id="211" name="Google Shape;285;p9"/>
          <p:cNvGraphicFramePr/>
          <p:nvPr/>
        </p:nvGraphicFramePr>
        <p:xfrm>
          <a:off x="531360" y="2281680"/>
          <a:ext cx="11284560" cy="1278000"/>
        </p:xfrm>
        <a:graphic>
          <a:graphicData uri="http://schemas.openxmlformats.org/drawingml/2006/table">
            <a:tbl>
              <a:tblPr/>
              <a:tblGrid>
                <a:gridCol w="2256840"/>
                <a:gridCol w="1763640"/>
                <a:gridCol w="1363680"/>
                <a:gridCol w="1140840"/>
                <a:gridCol w="4759560"/>
              </a:tblGrid>
              <a:tr h="432720"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Issue :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Frequency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Gravity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Criticaly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Action plan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845280"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Delay in components delivering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lIns="6120" rIns="6120" tIns="612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Plan tasks that do not requires component delivered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1efd8"/>
                    </a:solidFill>
                  </a:tcPr>
                </a:tc>
              </a:tr>
            </a:tbl>
          </a:graphicData>
        </a:graphic>
      </p:graphicFrame>
      <p:pic>
        <p:nvPicPr>
          <p:cNvPr id="212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309;g9c4fe0da60_0_0" descr="fond_v6_blue.png"/>
          <p:cNvPicPr/>
          <p:nvPr/>
        </p:nvPicPr>
        <p:blipFill>
          <a:blip r:embed="rId2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312;g9c4fe0da60_0_0" descr="POLYTECH_Q"/>
          <p:cNvPicPr/>
          <p:nvPr/>
        </p:nvPicPr>
        <p:blipFill>
          <a:blip r:embed="rId3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313;g9c4fe0da60_0_0" descr="logo_univ_orleans"/>
          <p:cNvPicPr/>
          <p:nvPr/>
        </p:nvPicPr>
        <p:blipFill>
          <a:blip r:embed="rId4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314;g9c4fe0da60_0_0" descr="\\SERV-ADMD\documents\IATOS\Administratifs\obert\Mes documents\Modèles\Log_CTI_quadri-2.gif"/>
          <p:cNvPicPr/>
          <p:nvPr/>
        </p:nvPicPr>
        <p:blipFill>
          <a:blip r:embed="rId5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315;g9c4fe0da60_0_0" descr="\\SERV-ADMD\documents\IATOS\Administratifs\obert\Mes documents\Modèles\Logo CGE_Couleur.png"/>
          <p:cNvPicPr/>
          <p:nvPr/>
        </p:nvPicPr>
        <p:blipFill>
          <a:blip r:embed="rId6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218" name="Google Shape;316;g9c4fe0da60_0_0" descr=""/>
          <p:cNvPicPr/>
          <p:nvPr/>
        </p:nvPicPr>
        <p:blipFill>
          <a:blip r:embed="rId7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317;g9c4fe0da60_0_0" descr=""/>
          <p:cNvPicPr/>
          <p:nvPr/>
        </p:nvPicPr>
        <p:blipFill>
          <a:blip r:embed="rId8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220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1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222" name="Google Shape;96;p1" descr=""/>
          <p:cNvPicPr/>
          <p:nvPr/>
        </p:nvPicPr>
        <p:blipFill>
          <a:blip r:embed="rId9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95;p10"/>
          <p:cNvSpPr/>
          <p:nvPr/>
        </p:nvSpPr>
        <p:spPr>
          <a:xfrm>
            <a:off x="1038240" y="97560"/>
            <a:ext cx="101178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Planning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24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6" descr=""/>
          <p:cNvPicPr/>
          <p:nvPr/>
        </p:nvPicPr>
        <p:blipFill>
          <a:blip r:embed="rId2"/>
          <a:srcRect l="811" t="18579" r="17970" b="49302"/>
          <a:stretch/>
        </p:blipFill>
        <p:spPr>
          <a:xfrm>
            <a:off x="87480" y="1575000"/>
            <a:ext cx="12030120" cy="2691360"/>
          </a:xfrm>
          <a:prstGeom prst="rect">
            <a:avLst/>
          </a:prstGeom>
          <a:ln w="0">
            <a:noFill/>
          </a:ln>
        </p:spPr>
      </p:pic>
      <p:pic>
        <p:nvPicPr>
          <p:cNvPr id="226" name="Google Shape;309;g9c4fe0da60_0_0" descr="fond_v6_blue.png"/>
          <p:cNvPicPr/>
          <p:nvPr/>
        </p:nvPicPr>
        <p:blipFill>
          <a:blip r:embed="rId3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227" name="Google Shape;312;g9c4fe0da60_0_0" descr="POLYTECH_Q"/>
          <p:cNvPicPr/>
          <p:nvPr/>
        </p:nvPicPr>
        <p:blipFill>
          <a:blip r:embed="rId4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228" name="Google Shape;313;g9c4fe0da60_0_0" descr="logo_univ_orleans"/>
          <p:cNvPicPr/>
          <p:nvPr/>
        </p:nvPicPr>
        <p:blipFill>
          <a:blip r:embed="rId5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229" name="Google Shape;314;g9c4fe0da60_0_0" descr="\\SERV-ADMD\documents\IATOS\Administratifs\obert\Mes documents\Modèles\Log_CTI_quadri-2.gif"/>
          <p:cNvPicPr/>
          <p:nvPr/>
        </p:nvPicPr>
        <p:blipFill>
          <a:blip r:embed="rId6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230" name="Google Shape;315;g9c4fe0da60_0_0" descr="\\SERV-ADMD\documents\IATOS\Administratifs\obert\Mes documents\Modèles\Logo CGE_Couleur.png"/>
          <p:cNvPicPr/>
          <p:nvPr/>
        </p:nvPicPr>
        <p:blipFill>
          <a:blip r:embed="rId7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316;g9c4fe0da60_0_0" descr=""/>
          <p:cNvPicPr/>
          <p:nvPr/>
        </p:nvPicPr>
        <p:blipFill>
          <a:blip r:embed="rId8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232" name="Google Shape;317;g9c4fe0da60_0_0" descr=""/>
          <p:cNvPicPr/>
          <p:nvPr/>
        </p:nvPicPr>
        <p:blipFill>
          <a:blip r:embed="rId9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4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235" name="Google Shape;96;p1" descr=""/>
          <p:cNvPicPr/>
          <p:nvPr/>
        </p:nvPicPr>
        <p:blipFill>
          <a:blip r:embed="rId10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95;p10"/>
          <p:cNvSpPr/>
          <p:nvPr/>
        </p:nvSpPr>
        <p:spPr>
          <a:xfrm>
            <a:off x="1038240" y="97560"/>
            <a:ext cx="101178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Planning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6" descr=""/>
          <p:cNvPicPr/>
          <p:nvPr/>
        </p:nvPicPr>
        <p:blipFill>
          <a:blip r:embed="rId2"/>
          <a:srcRect l="801" t="18569" r="64439" b="49137"/>
          <a:stretch/>
        </p:blipFill>
        <p:spPr>
          <a:xfrm>
            <a:off x="2239200" y="1289160"/>
            <a:ext cx="6978240" cy="365148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309;g9c4fe0da60_0_0" descr="fond_v6_blue.png"/>
          <p:cNvPicPr/>
          <p:nvPr/>
        </p:nvPicPr>
        <p:blipFill>
          <a:blip r:embed="rId3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312;g9c4fe0da60_0_0" descr="POLYTECH_Q"/>
          <p:cNvPicPr/>
          <p:nvPr/>
        </p:nvPicPr>
        <p:blipFill>
          <a:blip r:embed="rId4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313;g9c4fe0da60_0_0" descr="logo_univ_orleans"/>
          <p:cNvPicPr/>
          <p:nvPr/>
        </p:nvPicPr>
        <p:blipFill>
          <a:blip r:embed="rId5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242" name="Google Shape;314;g9c4fe0da60_0_0" descr="\\SERV-ADMD\documents\IATOS\Administratifs\obert\Mes documents\Modèles\Log_CTI_quadri-2.gif"/>
          <p:cNvPicPr/>
          <p:nvPr/>
        </p:nvPicPr>
        <p:blipFill>
          <a:blip r:embed="rId6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15;g9c4fe0da60_0_0" descr="\\SERV-ADMD\documents\IATOS\Administratifs\obert\Mes documents\Modèles\Logo CGE_Couleur.png"/>
          <p:cNvPicPr/>
          <p:nvPr/>
        </p:nvPicPr>
        <p:blipFill>
          <a:blip r:embed="rId7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16;g9c4fe0da60_0_0" descr=""/>
          <p:cNvPicPr/>
          <p:nvPr/>
        </p:nvPicPr>
        <p:blipFill>
          <a:blip r:embed="rId8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317;g9c4fe0da60_0_0" descr=""/>
          <p:cNvPicPr/>
          <p:nvPr/>
        </p:nvPicPr>
        <p:blipFill>
          <a:blip r:embed="rId9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246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248" name="Google Shape;96;p1" descr=""/>
          <p:cNvPicPr/>
          <p:nvPr/>
        </p:nvPicPr>
        <p:blipFill>
          <a:blip r:embed="rId10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95;p10_0"/>
          <p:cNvSpPr/>
          <p:nvPr/>
        </p:nvSpPr>
        <p:spPr>
          <a:xfrm>
            <a:off x="1038240" y="97560"/>
            <a:ext cx="101178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Pl</a:t>
            </a: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a</a:t>
            </a: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n</a:t>
            </a: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ni</a:t>
            </a: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n</a:t>
            </a: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g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50" name="Picture 3_1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09;g9c4fe0da60_0_2" descr="fond_v6_blue.png"/>
          <p:cNvPicPr/>
          <p:nvPr/>
        </p:nvPicPr>
        <p:blipFill>
          <a:blip r:embed="rId2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12;g9c4fe0da60_0_2" descr="POLYTECH_Q"/>
          <p:cNvPicPr/>
          <p:nvPr/>
        </p:nvPicPr>
        <p:blipFill>
          <a:blip r:embed="rId3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13;g9c4fe0da60_0_2" descr="logo_univ_orleans"/>
          <p:cNvPicPr/>
          <p:nvPr/>
        </p:nvPicPr>
        <p:blipFill>
          <a:blip r:embed="rId4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254" name="Google Shape;314;g9c4fe0da60_0_2" descr="\\SERV-ADMD\documents\IATOS\Administratifs\obert\Mes documents\Modèles\Log_CTI_quadri-2.gif"/>
          <p:cNvPicPr/>
          <p:nvPr/>
        </p:nvPicPr>
        <p:blipFill>
          <a:blip r:embed="rId5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315;g9c4fe0da60_0_2" descr="\\SERV-ADMD\documents\IATOS\Administratifs\obert\Mes documents\Modèles\Logo CGE_Couleur.png"/>
          <p:cNvPicPr/>
          <p:nvPr/>
        </p:nvPicPr>
        <p:blipFill>
          <a:blip r:embed="rId6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256" name="Google Shape;316;g9c4fe0da60_0_2" descr=""/>
          <p:cNvPicPr/>
          <p:nvPr/>
        </p:nvPicPr>
        <p:blipFill>
          <a:blip r:embed="rId7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317;g9c4fe0da60_0_2" descr=""/>
          <p:cNvPicPr/>
          <p:nvPr/>
        </p:nvPicPr>
        <p:blipFill>
          <a:blip r:embed="rId8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258" name="Google Shape;319;g9c4fe0da60_0_2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9" name="Google Shape;99;p1_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260" name="Google Shape;96;p1_1" descr=""/>
          <p:cNvPicPr/>
          <p:nvPr/>
        </p:nvPicPr>
        <p:blipFill>
          <a:blip r:embed="rId9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10"/>
          <a:srcRect l="29205" t="22310" r="29388" b="18978"/>
          <a:stretch/>
        </p:blipFill>
        <p:spPr>
          <a:xfrm>
            <a:off x="8225640" y="1980000"/>
            <a:ext cx="3834360" cy="305820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11"/>
          <a:srcRect l="29270" t="22219" r="29388" b="18978"/>
          <a:stretch/>
        </p:blipFill>
        <p:spPr>
          <a:xfrm>
            <a:off x="4140000" y="1980000"/>
            <a:ext cx="3825000" cy="306000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12"/>
          <a:srcRect l="29270" t="21977" r="29388" b="18978"/>
          <a:stretch/>
        </p:blipFill>
        <p:spPr>
          <a:xfrm>
            <a:off x="108000" y="1980000"/>
            <a:ext cx="3780000" cy="303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309;g9c4fe0da60_0_0" descr="fond_v6_blue.png"/>
          <p:cNvPicPr/>
          <p:nvPr/>
        </p:nvPicPr>
        <p:blipFill>
          <a:blip r:embed="rId1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311;g9c4fe0da60_0_0"/>
          <p:cNvSpPr/>
          <p:nvPr/>
        </p:nvSpPr>
        <p:spPr>
          <a:xfrm>
            <a:off x="1038240" y="175680"/>
            <a:ext cx="101178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Skills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66" name="Google Shape;312;g9c4fe0da60_0_0" descr="POLYTECH_Q"/>
          <p:cNvPicPr/>
          <p:nvPr/>
        </p:nvPicPr>
        <p:blipFill>
          <a:blip r:embed="rId2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267" name="Google Shape;313;g9c4fe0da60_0_0" descr="logo_univ_orleans"/>
          <p:cNvPicPr/>
          <p:nvPr/>
        </p:nvPicPr>
        <p:blipFill>
          <a:blip r:embed="rId3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268" name="Google Shape;314;g9c4fe0da60_0_0" descr="\\SERV-ADMD\documents\IATOS\Administratifs\obert\Mes documents\Modèles\Log_CTI_quadri-2.gif"/>
          <p:cNvPicPr/>
          <p:nvPr/>
        </p:nvPicPr>
        <p:blipFill>
          <a:blip r:embed="rId4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269" name="Google Shape;315;g9c4fe0da60_0_0" descr="\\SERV-ADMD\documents\IATOS\Administratifs\obert\Mes documents\Modèles\Logo CGE_Couleur.png"/>
          <p:cNvPicPr/>
          <p:nvPr/>
        </p:nvPicPr>
        <p:blipFill>
          <a:blip r:embed="rId5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270" name="Google Shape;316;g9c4fe0da60_0_0" descr=""/>
          <p:cNvPicPr/>
          <p:nvPr/>
        </p:nvPicPr>
        <p:blipFill>
          <a:blip r:embed="rId6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17;g9c4fe0da60_0_0" descr=""/>
          <p:cNvPicPr/>
          <p:nvPr/>
        </p:nvPicPr>
        <p:blipFill>
          <a:blip r:embed="rId7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272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3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274" name="Picture 3" descr=""/>
          <p:cNvPicPr/>
          <p:nvPr/>
        </p:nvPicPr>
        <p:blipFill>
          <a:blip r:embed="rId8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275" name="TextBox 3"/>
          <p:cNvSpPr/>
          <p:nvPr/>
        </p:nvSpPr>
        <p:spPr>
          <a:xfrm>
            <a:off x="1944720" y="1884240"/>
            <a:ext cx="5011560" cy="21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Learn how to manage whole a project alone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Develop my skills in programming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2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Improve my stress management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6" name="Google Shape;96;p1" descr=""/>
          <p:cNvPicPr/>
          <p:nvPr/>
        </p:nvPicPr>
        <p:blipFill>
          <a:blip r:embed="rId9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278" name="Google Shape;309;g9c4fe0da60_0_0" descr="fond_v6_blue.png"/>
          <p:cNvPicPr/>
          <p:nvPr/>
        </p:nvPicPr>
        <p:blipFill>
          <a:blip r:embed="rId2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279" name="Google Shape;312;g9c4fe0da60_0_0" descr="POLYTECH_Q"/>
          <p:cNvPicPr/>
          <p:nvPr/>
        </p:nvPicPr>
        <p:blipFill>
          <a:blip r:embed="rId3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313;g9c4fe0da60_0_0" descr="logo_univ_orleans"/>
          <p:cNvPicPr/>
          <p:nvPr/>
        </p:nvPicPr>
        <p:blipFill>
          <a:blip r:embed="rId4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314;g9c4fe0da60_0_0" descr="\\SERV-ADMD\documents\IATOS\Administratifs\obert\Mes documents\Modèles\Log_CTI_quadri-2.gif"/>
          <p:cNvPicPr/>
          <p:nvPr/>
        </p:nvPicPr>
        <p:blipFill>
          <a:blip r:embed="rId5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315;g9c4fe0da60_0_0" descr="\\SERV-ADMD\documents\IATOS\Administratifs\obert\Mes documents\Modèles\Logo CGE_Couleur.png"/>
          <p:cNvPicPr/>
          <p:nvPr/>
        </p:nvPicPr>
        <p:blipFill>
          <a:blip r:embed="rId6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283" name="Google Shape;316;g9c4fe0da60_0_0" descr=""/>
          <p:cNvPicPr/>
          <p:nvPr/>
        </p:nvPicPr>
        <p:blipFill>
          <a:blip r:embed="rId7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284" name="Google Shape;317;g9c4fe0da60_0_0" descr=""/>
          <p:cNvPicPr/>
          <p:nvPr/>
        </p:nvPicPr>
        <p:blipFill>
          <a:blip r:embed="rId8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285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16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6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287" name="Picture 16" descr=""/>
          <p:cNvPicPr/>
          <p:nvPr/>
        </p:nvPicPr>
        <p:blipFill>
          <a:blip r:embed="rId9"/>
          <a:stretch/>
        </p:blipFill>
        <p:spPr>
          <a:xfrm>
            <a:off x="239040" y="2529000"/>
            <a:ext cx="11635560" cy="734760"/>
          </a:xfrm>
          <a:prstGeom prst="rect">
            <a:avLst/>
          </a:prstGeom>
          <a:ln w="0">
            <a:noFill/>
          </a:ln>
        </p:spPr>
      </p:pic>
      <p:pic>
        <p:nvPicPr>
          <p:cNvPr id="288" name="Google Shape;96;p1" descr=""/>
          <p:cNvPicPr/>
          <p:nvPr/>
        </p:nvPicPr>
        <p:blipFill>
          <a:blip r:embed="rId10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06;p2"/>
          <p:cNvSpPr/>
          <p:nvPr/>
        </p:nvSpPr>
        <p:spPr>
          <a:xfrm>
            <a:off x="796680" y="252360"/>
            <a:ext cx="105984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SUMMARY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56" name="TextBox 520"/>
          <p:cNvSpPr/>
          <p:nvPr/>
        </p:nvSpPr>
        <p:spPr>
          <a:xfrm>
            <a:off x="3002760" y="1254600"/>
            <a:ext cx="499284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2060"/>
                </a:solidFill>
                <a:latin typeface="Arial"/>
                <a:ea typeface="Arial"/>
              </a:rPr>
              <a:t>Presentation of the project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2060"/>
                </a:solidFill>
                <a:latin typeface="Arial"/>
                <a:ea typeface="Arial"/>
              </a:rPr>
              <a:t>Tasks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2060"/>
                </a:solidFill>
                <a:latin typeface="Arial"/>
                <a:ea typeface="Arial"/>
              </a:rPr>
              <a:t>Components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2060"/>
                </a:solidFill>
                <a:latin typeface="Arial"/>
                <a:ea typeface="Arial"/>
              </a:rPr>
              <a:t>Risk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2060"/>
                </a:solidFill>
                <a:latin typeface="Arial"/>
                <a:ea typeface="Arial"/>
              </a:rPr>
              <a:t>Planning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2060"/>
                </a:solidFill>
                <a:latin typeface="Arial"/>
                <a:ea typeface="Arial"/>
              </a:rPr>
              <a:t>Skills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57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309;g9c4fe0da60_0_0" descr="fond_v6_blue.png"/>
          <p:cNvPicPr/>
          <p:nvPr/>
        </p:nvPicPr>
        <p:blipFill>
          <a:blip r:embed="rId2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312;g9c4fe0da60_0_0" descr="POLYTECH_Q"/>
          <p:cNvPicPr/>
          <p:nvPr/>
        </p:nvPicPr>
        <p:blipFill>
          <a:blip r:embed="rId3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313;g9c4fe0da60_0_0" descr="logo_univ_orleans"/>
          <p:cNvPicPr/>
          <p:nvPr/>
        </p:nvPicPr>
        <p:blipFill>
          <a:blip r:embed="rId4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61" name="Google Shape;314;g9c4fe0da60_0_0" descr="\\SERV-ADMD\documents\IATOS\Administratifs\obert\Mes documents\Modèles\Log_CTI_quadri-2.gif"/>
          <p:cNvPicPr/>
          <p:nvPr/>
        </p:nvPicPr>
        <p:blipFill>
          <a:blip r:embed="rId5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62" name="Google Shape;315;g9c4fe0da60_0_0" descr="\\SERV-ADMD\documents\IATOS\Administratifs\obert\Mes documents\Modèles\Logo CGE_Couleur.png"/>
          <p:cNvPicPr/>
          <p:nvPr/>
        </p:nvPicPr>
        <p:blipFill>
          <a:blip r:embed="rId6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316;g9c4fe0da60_0_0" descr=""/>
          <p:cNvPicPr/>
          <p:nvPr/>
        </p:nvPicPr>
        <p:blipFill>
          <a:blip r:embed="rId7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317;g9c4fe0da60_0_0" descr=""/>
          <p:cNvPicPr/>
          <p:nvPr/>
        </p:nvPicPr>
        <p:blipFill>
          <a:blip r:embed="rId8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6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67" name="Google Shape;96;p1" descr=""/>
          <p:cNvPicPr/>
          <p:nvPr/>
        </p:nvPicPr>
        <p:blipFill>
          <a:blip r:embed="rId9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48;p3"/>
          <p:cNvSpPr/>
          <p:nvPr/>
        </p:nvSpPr>
        <p:spPr>
          <a:xfrm>
            <a:off x="916200" y="336240"/>
            <a:ext cx="1043928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1f3864"/>
                </a:solidFill>
                <a:latin typeface="Arial"/>
                <a:ea typeface="Arial"/>
              </a:rPr>
              <a:t>Presentation of the project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69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70" name="Cube 6"/>
          <p:cNvSpPr/>
          <p:nvPr/>
        </p:nvSpPr>
        <p:spPr>
          <a:xfrm>
            <a:off x="6951240" y="1626120"/>
            <a:ext cx="3315960" cy="331596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be 22"/>
          <p:cNvSpPr/>
          <p:nvPr/>
        </p:nvSpPr>
        <p:spPr>
          <a:xfrm>
            <a:off x="3375000" y="3193200"/>
            <a:ext cx="467280" cy="46728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" name="Picture 4" descr=""/>
          <p:cNvPicPr/>
          <p:nvPr/>
        </p:nvPicPr>
        <p:blipFill>
          <a:blip r:embed="rId2"/>
          <a:srcRect l="30439" t="25288" r="29215" b="19426"/>
          <a:stretch/>
        </p:blipFill>
        <p:spPr>
          <a:xfrm>
            <a:off x="7079760" y="2648880"/>
            <a:ext cx="2233080" cy="172368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sp>
        <p:nvSpPr>
          <p:cNvPr id="73" name="Straight Arrow Connector 4"/>
          <p:cNvSpPr/>
          <p:nvPr/>
        </p:nvSpPr>
        <p:spPr>
          <a:xfrm flipH="1" flipV="1">
            <a:off x="2785680" y="3383280"/>
            <a:ext cx="43596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4" name="Straight Arrow Connector 17"/>
          <p:cNvSpPr/>
          <p:nvPr/>
        </p:nvSpPr>
        <p:spPr>
          <a:xfrm flipH="1">
            <a:off x="3608280" y="3777120"/>
            <a:ext cx="3240" cy="42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5" name="Straight Arrow Connector 18"/>
          <p:cNvSpPr/>
          <p:nvPr/>
        </p:nvSpPr>
        <p:spPr>
          <a:xfrm flipV="1">
            <a:off x="4002120" y="3383280"/>
            <a:ext cx="3772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76" name="Picture 12" descr=""/>
          <p:cNvPicPr/>
          <p:nvPr/>
        </p:nvPicPr>
        <p:blipFill>
          <a:blip r:embed="rId3"/>
          <a:stretch/>
        </p:blipFill>
        <p:spPr>
          <a:xfrm rot="11520000">
            <a:off x="3094920" y="2814120"/>
            <a:ext cx="474120" cy="48276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12" descr=""/>
          <p:cNvPicPr/>
          <p:nvPr/>
        </p:nvPicPr>
        <p:blipFill>
          <a:blip r:embed="rId4"/>
          <a:stretch/>
        </p:blipFill>
        <p:spPr>
          <a:xfrm flipH="1" rot="10380000">
            <a:off x="3740400" y="2854440"/>
            <a:ext cx="477720" cy="48276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14" descr=""/>
          <p:cNvPicPr/>
          <p:nvPr/>
        </p:nvPicPr>
        <p:blipFill>
          <a:blip r:embed="rId5"/>
          <a:srcRect l="57408" t="0" r="317" b="429"/>
          <a:stretch/>
        </p:blipFill>
        <p:spPr>
          <a:xfrm>
            <a:off x="5018760" y="2448360"/>
            <a:ext cx="1159200" cy="2021760"/>
          </a:xfrm>
          <a:prstGeom prst="rect">
            <a:avLst/>
          </a:prstGeom>
          <a:ln w="0">
            <a:noFill/>
          </a:ln>
        </p:spPr>
      </p:pic>
      <p:sp>
        <p:nvSpPr>
          <p:cNvPr id="79" name="Oval 5"/>
          <p:cNvSpPr/>
          <p:nvPr/>
        </p:nvSpPr>
        <p:spPr>
          <a:xfrm>
            <a:off x="8938080" y="4582440"/>
            <a:ext cx="172800" cy="172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Google Shape;309;g9c4fe0da60_0_0" descr="fond_v6_blue.png"/>
          <p:cNvPicPr/>
          <p:nvPr/>
        </p:nvPicPr>
        <p:blipFill>
          <a:blip r:embed="rId6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312;g9c4fe0da60_0_0" descr="POLYTECH_Q"/>
          <p:cNvPicPr/>
          <p:nvPr/>
        </p:nvPicPr>
        <p:blipFill>
          <a:blip r:embed="rId7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313;g9c4fe0da60_0_0" descr="logo_univ_orleans"/>
          <p:cNvPicPr/>
          <p:nvPr/>
        </p:nvPicPr>
        <p:blipFill>
          <a:blip r:embed="rId8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314;g9c4fe0da60_0_0" descr="\\SERV-ADMD\documents\IATOS\Administratifs\obert\Mes documents\Modèles\Log_CTI_quadri-2.gif"/>
          <p:cNvPicPr/>
          <p:nvPr/>
        </p:nvPicPr>
        <p:blipFill>
          <a:blip r:embed="rId9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315;g9c4fe0da60_0_0" descr="\\SERV-ADMD\documents\IATOS\Administratifs\obert\Mes documents\Modèles\Logo CGE_Couleur.png"/>
          <p:cNvPicPr/>
          <p:nvPr/>
        </p:nvPicPr>
        <p:blipFill>
          <a:blip r:embed="rId10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316;g9c4fe0da60_0_0" descr=""/>
          <p:cNvPicPr/>
          <p:nvPr/>
        </p:nvPicPr>
        <p:blipFill>
          <a:blip r:embed="rId11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317;g9c4fe0da60_0_0" descr=""/>
          <p:cNvPicPr/>
          <p:nvPr/>
        </p:nvPicPr>
        <p:blipFill>
          <a:blip r:embed="rId12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8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89" name="Google Shape;96;p1" descr=""/>
          <p:cNvPicPr/>
          <p:nvPr/>
        </p:nvPicPr>
        <p:blipFill>
          <a:blip r:embed="rId13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91" name="Cube 22"/>
          <p:cNvSpPr/>
          <p:nvPr/>
        </p:nvSpPr>
        <p:spPr>
          <a:xfrm>
            <a:off x="3375000" y="3193200"/>
            <a:ext cx="467280" cy="46728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Box 3"/>
          <p:cNvSpPr/>
          <p:nvPr/>
        </p:nvSpPr>
        <p:spPr>
          <a:xfrm>
            <a:off x="4819680" y="2499120"/>
            <a:ext cx="598140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Weight : &lt; 500g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Dimensions : 7cm x 7cm x 7cm (all the control cube) and 5cm x 5cm x 5cm (the electronic part of the cube)</a:t>
            </a:r>
            <a:endParaRPr b="0" lang="fr-FR" sz="1800" spc="-1" strike="noStrike">
              <a:latin typeface="Arial"/>
            </a:endParaRPr>
          </a:p>
          <a:p>
            <a:pPr lvl="8"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Autonomy : 1 hour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93" name="Google Shape;309;g9c4fe0da60_0_0" descr="fond_v6_blue.png"/>
          <p:cNvPicPr/>
          <p:nvPr/>
        </p:nvPicPr>
        <p:blipFill>
          <a:blip r:embed="rId2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312;g9c4fe0da60_0_0" descr="POLYTECH_Q"/>
          <p:cNvPicPr/>
          <p:nvPr/>
        </p:nvPicPr>
        <p:blipFill>
          <a:blip r:embed="rId3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313;g9c4fe0da60_0_0" descr="logo_univ_orleans"/>
          <p:cNvPicPr/>
          <p:nvPr/>
        </p:nvPicPr>
        <p:blipFill>
          <a:blip r:embed="rId4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314;g9c4fe0da60_0_0" descr="\\SERV-ADMD\documents\IATOS\Administratifs\obert\Mes documents\Modèles\Log_CTI_quadri-2.gif"/>
          <p:cNvPicPr/>
          <p:nvPr/>
        </p:nvPicPr>
        <p:blipFill>
          <a:blip r:embed="rId5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315;g9c4fe0da60_0_0" descr="\\SERV-ADMD\documents\IATOS\Administratifs\obert\Mes documents\Modèles\Logo CGE_Couleur.png"/>
          <p:cNvPicPr/>
          <p:nvPr/>
        </p:nvPicPr>
        <p:blipFill>
          <a:blip r:embed="rId6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316;g9c4fe0da60_0_0" descr=""/>
          <p:cNvPicPr/>
          <p:nvPr/>
        </p:nvPicPr>
        <p:blipFill>
          <a:blip r:embed="rId7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317;g9c4fe0da60_0_0" descr=""/>
          <p:cNvPicPr/>
          <p:nvPr/>
        </p:nvPicPr>
        <p:blipFill>
          <a:blip r:embed="rId8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1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02" name="Google Shape;148;p3"/>
          <p:cNvSpPr/>
          <p:nvPr/>
        </p:nvSpPr>
        <p:spPr>
          <a:xfrm>
            <a:off x="916200" y="336240"/>
            <a:ext cx="1043928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1f3864"/>
                </a:solidFill>
                <a:latin typeface="Arial"/>
                <a:ea typeface="Arial"/>
              </a:rPr>
              <a:t>Presentation of the project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03" name="Google Shape;96;p1" descr=""/>
          <p:cNvPicPr/>
          <p:nvPr/>
        </p:nvPicPr>
        <p:blipFill>
          <a:blip r:embed="rId9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105" name="Cube 6"/>
          <p:cNvSpPr/>
          <p:nvPr/>
        </p:nvSpPr>
        <p:spPr>
          <a:xfrm>
            <a:off x="6951240" y="1626120"/>
            <a:ext cx="3315960" cy="331596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" name="Picture 4" descr=""/>
          <p:cNvPicPr/>
          <p:nvPr/>
        </p:nvPicPr>
        <p:blipFill>
          <a:blip r:embed="rId2"/>
          <a:srcRect l="30439" t="25288" r="29215" b="19426"/>
          <a:stretch/>
        </p:blipFill>
        <p:spPr>
          <a:xfrm>
            <a:off x="7079760" y="2648880"/>
            <a:ext cx="2233080" cy="172368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sp>
        <p:nvSpPr>
          <p:cNvPr id="107" name="TextBox 4"/>
          <p:cNvSpPr/>
          <p:nvPr/>
        </p:nvSpPr>
        <p:spPr>
          <a:xfrm>
            <a:off x="1122120" y="3096360"/>
            <a:ext cx="5981400" cy="13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vertOverflow="overflow">
            <a:spAutoFit/>
          </a:bodyPr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Dimensions : 50cm x 50cm x 50cm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Screen : 19inches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Weight : 8kg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8" name="Oval 5"/>
          <p:cNvSpPr/>
          <p:nvPr/>
        </p:nvSpPr>
        <p:spPr>
          <a:xfrm>
            <a:off x="8938080" y="4582440"/>
            <a:ext cx="172800" cy="172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Google Shape;309;g9c4fe0da60_0_0" descr="fond_v6_blue.png"/>
          <p:cNvPicPr/>
          <p:nvPr/>
        </p:nvPicPr>
        <p:blipFill>
          <a:blip r:embed="rId3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312;g9c4fe0da60_0_0" descr="POLYTECH_Q"/>
          <p:cNvPicPr/>
          <p:nvPr/>
        </p:nvPicPr>
        <p:blipFill>
          <a:blip r:embed="rId4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313;g9c4fe0da60_0_0" descr="logo_univ_orleans"/>
          <p:cNvPicPr/>
          <p:nvPr/>
        </p:nvPicPr>
        <p:blipFill>
          <a:blip r:embed="rId5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314;g9c4fe0da60_0_0" descr="\\SERV-ADMD\documents\IATOS\Administratifs\obert\Mes documents\Modèles\Log_CTI_quadri-2.gif"/>
          <p:cNvPicPr/>
          <p:nvPr/>
        </p:nvPicPr>
        <p:blipFill>
          <a:blip r:embed="rId6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315;g9c4fe0da60_0_0" descr="\\SERV-ADMD\documents\IATOS\Administratifs\obert\Mes documents\Modèles\Logo CGE_Couleur.png"/>
          <p:cNvPicPr/>
          <p:nvPr/>
        </p:nvPicPr>
        <p:blipFill>
          <a:blip r:embed="rId7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316;g9c4fe0da60_0_0" descr=""/>
          <p:cNvPicPr/>
          <p:nvPr/>
        </p:nvPicPr>
        <p:blipFill>
          <a:blip r:embed="rId8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317;g9c4fe0da60_0_0" descr=""/>
          <p:cNvPicPr/>
          <p:nvPr/>
        </p:nvPicPr>
        <p:blipFill>
          <a:blip r:embed="rId9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7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18" name="Google Shape;148;p3"/>
          <p:cNvSpPr/>
          <p:nvPr/>
        </p:nvSpPr>
        <p:spPr>
          <a:xfrm>
            <a:off x="916200" y="336240"/>
            <a:ext cx="1043928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1f3864"/>
                </a:solidFill>
                <a:latin typeface="Arial"/>
                <a:ea typeface="Arial"/>
              </a:rPr>
              <a:t>Presentation of the project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19" name="Google Shape;96;p1" descr=""/>
          <p:cNvPicPr/>
          <p:nvPr/>
        </p:nvPicPr>
        <p:blipFill>
          <a:blip r:embed="rId10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121" name="Cube 6"/>
          <p:cNvSpPr/>
          <p:nvPr/>
        </p:nvSpPr>
        <p:spPr>
          <a:xfrm>
            <a:off x="6951240" y="1626120"/>
            <a:ext cx="3315960" cy="331596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be 22"/>
          <p:cNvSpPr/>
          <p:nvPr/>
        </p:nvSpPr>
        <p:spPr>
          <a:xfrm>
            <a:off x="3375000" y="3193200"/>
            <a:ext cx="467280" cy="46728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4" descr=""/>
          <p:cNvPicPr/>
          <p:nvPr/>
        </p:nvPicPr>
        <p:blipFill>
          <a:blip r:embed="rId2"/>
          <a:srcRect l="30439" t="25288" r="29215" b="19426"/>
          <a:stretch/>
        </p:blipFill>
        <p:spPr>
          <a:xfrm>
            <a:off x="7079760" y="2648880"/>
            <a:ext cx="2233080" cy="172368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sp>
        <p:nvSpPr>
          <p:cNvPr id="124" name="Straight Arrow Connector 4"/>
          <p:cNvSpPr/>
          <p:nvPr/>
        </p:nvSpPr>
        <p:spPr>
          <a:xfrm flipH="1" flipV="1">
            <a:off x="2785680" y="3383280"/>
            <a:ext cx="43596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5" name="Straight Arrow Connector 17"/>
          <p:cNvSpPr/>
          <p:nvPr/>
        </p:nvSpPr>
        <p:spPr>
          <a:xfrm flipH="1">
            <a:off x="3608280" y="3777120"/>
            <a:ext cx="3240" cy="42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6" name="Straight Arrow Connector 18"/>
          <p:cNvSpPr/>
          <p:nvPr/>
        </p:nvSpPr>
        <p:spPr>
          <a:xfrm flipV="1">
            <a:off x="4002120" y="3383280"/>
            <a:ext cx="3772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27" name="Picture 12" descr=""/>
          <p:cNvPicPr/>
          <p:nvPr/>
        </p:nvPicPr>
        <p:blipFill>
          <a:blip r:embed="rId3"/>
          <a:stretch/>
        </p:blipFill>
        <p:spPr>
          <a:xfrm rot="11520000">
            <a:off x="3094920" y="2814120"/>
            <a:ext cx="474120" cy="48276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" descr=""/>
          <p:cNvPicPr/>
          <p:nvPr/>
        </p:nvPicPr>
        <p:blipFill>
          <a:blip r:embed="rId4"/>
          <a:stretch/>
        </p:blipFill>
        <p:spPr>
          <a:xfrm flipH="1" rot="10380000">
            <a:off x="3740400" y="2854440"/>
            <a:ext cx="477720" cy="482760"/>
          </a:xfrm>
          <a:prstGeom prst="rect">
            <a:avLst/>
          </a:prstGeom>
          <a:ln w="0">
            <a:noFill/>
          </a:ln>
        </p:spPr>
      </p:pic>
      <p:sp>
        <p:nvSpPr>
          <p:cNvPr id="129" name="Oval 5"/>
          <p:cNvSpPr/>
          <p:nvPr/>
        </p:nvSpPr>
        <p:spPr>
          <a:xfrm>
            <a:off x="8938080" y="4582440"/>
            <a:ext cx="172800" cy="172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8" descr=""/>
          <p:cNvPicPr/>
          <p:nvPr/>
        </p:nvPicPr>
        <p:blipFill>
          <a:blip r:embed="rId5"/>
          <a:stretch/>
        </p:blipFill>
        <p:spPr>
          <a:xfrm>
            <a:off x="5197320" y="2661840"/>
            <a:ext cx="887400" cy="135216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309;g9c4fe0da60_0_0" descr="fond_v6_blue.png"/>
          <p:cNvPicPr/>
          <p:nvPr/>
        </p:nvPicPr>
        <p:blipFill>
          <a:blip r:embed="rId6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312;g9c4fe0da60_0_0" descr="POLYTECH_Q"/>
          <p:cNvPicPr/>
          <p:nvPr/>
        </p:nvPicPr>
        <p:blipFill>
          <a:blip r:embed="rId7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313;g9c4fe0da60_0_0" descr="logo_univ_orleans"/>
          <p:cNvPicPr/>
          <p:nvPr/>
        </p:nvPicPr>
        <p:blipFill>
          <a:blip r:embed="rId8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314;g9c4fe0da60_0_0" descr="\\SERV-ADMD\documents\IATOS\Administratifs\obert\Mes documents\Modèles\Log_CTI_quadri-2.gif"/>
          <p:cNvPicPr/>
          <p:nvPr/>
        </p:nvPicPr>
        <p:blipFill>
          <a:blip r:embed="rId9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315;g9c4fe0da60_0_0" descr="\\SERV-ADMD\documents\IATOS\Administratifs\obert\Mes documents\Modèles\Logo CGE_Couleur.png"/>
          <p:cNvPicPr/>
          <p:nvPr/>
        </p:nvPicPr>
        <p:blipFill>
          <a:blip r:embed="rId10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316;g9c4fe0da60_0_0" descr=""/>
          <p:cNvPicPr/>
          <p:nvPr/>
        </p:nvPicPr>
        <p:blipFill>
          <a:blip r:embed="rId11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317;g9c4fe0da60_0_0" descr=""/>
          <p:cNvPicPr/>
          <p:nvPr/>
        </p:nvPicPr>
        <p:blipFill>
          <a:blip r:embed="rId12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38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9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40" name="Google Shape;165;p4"/>
          <p:cNvSpPr/>
          <p:nvPr/>
        </p:nvSpPr>
        <p:spPr>
          <a:xfrm>
            <a:off x="1000080" y="221400"/>
            <a:ext cx="105984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Tasks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41" name="Google Shape;96;p1" descr=""/>
          <p:cNvPicPr/>
          <p:nvPr/>
        </p:nvPicPr>
        <p:blipFill>
          <a:blip r:embed="rId13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309;g9c4fe0da60_0_0" descr="fond_v6_blue.png"/>
          <p:cNvPicPr/>
          <p:nvPr/>
        </p:nvPicPr>
        <p:blipFill>
          <a:blip r:embed="rId1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312;g9c4fe0da60_0_0" descr="POLYTECH_Q"/>
          <p:cNvPicPr/>
          <p:nvPr/>
        </p:nvPicPr>
        <p:blipFill>
          <a:blip r:embed="rId2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313;g9c4fe0da60_0_0" descr="logo_univ_orleans"/>
          <p:cNvPicPr/>
          <p:nvPr/>
        </p:nvPicPr>
        <p:blipFill>
          <a:blip r:embed="rId3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314;g9c4fe0da60_0_0" descr="\\SERV-ADMD\documents\IATOS\Administratifs\obert\Mes documents\Modèles\Log_CTI_quadri-2.gif"/>
          <p:cNvPicPr/>
          <p:nvPr/>
        </p:nvPicPr>
        <p:blipFill>
          <a:blip r:embed="rId4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315;g9c4fe0da60_0_0" descr="\\SERV-ADMD\documents\IATOS\Administratifs\obert\Mes documents\Modèles\Logo CGE_Couleur.png"/>
          <p:cNvPicPr/>
          <p:nvPr/>
        </p:nvPicPr>
        <p:blipFill>
          <a:blip r:embed="rId5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316;g9c4fe0da60_0_0" descr=""/>
          <p:cNvPicPr/>
          <p:nvPr/>
        </p:nvPicPr>
        <p:blipFill>
          <a:blip r:embed="rId6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317;g9c4fe0da60_0_0" descr=""/>
          <p:cNvPicPr/>
          <p:nvPr/>
        </p:nvPicPr>
        <p:blipFill>
          <a:blip r:embed="rId7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49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0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graphicFrame>
        <p:nvGraphicFramePr>
          <p:cNvPr id="151" name="Google Shape;164;p4"/>
          <p:cNvGraphicFramePr/>
          <p:nvPr/>
        </p:nvGraphicFramePr>
        <p:xfrm>
          <a:off x="4476600" y="1472040"/>
          <a:ext cx="7596000" cy="4398120"/>
        </p:xfrm>
        <a:graphic>
          <a:graphicData uri="http://schemas.openxmlformats.org/drawingml/2006/table">
            <a:tbl>
              <a:tblPr/>
              <a:tblGrid>
                <a:gridCol w="571320"/>
                <a:gridCol w="579960"/>
                <a:gridCol w="1766160"/>
                <a:gridCol w="1766160"/>
                <a:gridCol w="1662480"/>
                <a:gridCol w="1249920"/>
              </a:tblGrid>
              <a:tr h="37944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Main function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Technical function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Criterion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Solution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5900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1155cc"/>
                          </a:solidFill>
                          <a:latin typeface="Arial"/>
                          <a:ea typeface="Arial"/>
                        </a:rPr>
                        <a:t>PF1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 can play Tetris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52092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PF1.1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 user-friendly interface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Usable by a 3 years old children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71532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1155cc"/>
                          </a:solidFill>
                          <a:latin typeface="Arial"/>
                          <a:ea typeface="Arial"/>
                        </a:rPr>
                        <a:t>PF2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Having a cube that allows the Tetris to be controlled remotely by movements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45900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PF2.1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Wireless control cube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Lenght</a:t>
                      </a: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: 2 m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Bluetooth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52092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PF2.2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Rechargeable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Time of use : 1h</a:t>
                      </a:r>
                      <a:endParaRPr b="0" lang="fr-FR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Recharge time : 30min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52092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PF2.3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to use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Usable by a 3 years old children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5900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PF2.4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 fall resistant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Height : 2m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36360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PF2.5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Visually attractive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LED and mirrors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52" name="Google Shape;165;p4"/>
          <p:cNvSpPr/>
          <p:nvPr/>
        </p:nvSpPr>
        <p:spPr>
          <a:xfrm>
            <a:off x="1000080" y="221400"/>
            <a:ext cx="105984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Tasks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53" name="Picture 3" descr=""/>
          <p:cNvPicPr/>
          <p:nvPr/>
        </p:nvPicPr>
        <p:blipFill>
          <a:blip r:embed="rId8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5" descr=""/>
          <p:cNvPicPr/>
          <p:nvPr/>
        </p:nvPicPr>
        <p:blipFill>
          <a:blip r:embed="rId9"/>
          <a:srcRect l="16807" t="19311" r="24673" b="16248"/>
          <a:stretch/>
        </p:blipFill>
        <p:spPr>
          <a:xfrm>
            <a:off x="39960" y="1886760"/>
            <a:ext cx="4362840" cy="27054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96;p1" descr=""/>
          <p:cNvPicPr/>
          <p:nvPr/>
        </p:nvPicPr>
        <p:blipFill>
          <a:blip r:embed="rId10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309;g9c4fe0da60_0_0" descr="fond_v6_blue.png"/>
          <p:cNvPicPr/>
          <p:nvPr/>
        </p:nvPicPr>
        <p:blipFill>
          <a:blip r:embed="rId1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157" name="Google Shape;312;g9c4fe0da60_0_0" descr="POLYTECH_Q"/>
          <p:cNvPicPr/>
          <p:nvPr/>
        </p:nvPicPr>
        <p:blipFill>
          <a:blip r:embed="rId2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313;g9c4fe0da60_0_0" descr="logo_univ_orleans"/>
          <p:cNvPicPr/>
          <p:nvPr/>
        </p:nvPicPr>
        <p:blipFill>
          <a:blip r:embed="rId3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314;g9c4fe0da60_0_0" descr="\\SERV-ADMD\documents\IATOS\Administratifs\obert\Mes documents\Modèles\Log_CTI_quadri-2.gif"/>
          <p:cNvPicPr/>
          <p:nvPr/>
        </p:nvPicPr>
        <p:blipFill>
          <a:blip r:embed="rId4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315;g9c4fe0da60_0_0" descr="\\SERV-ADMD\documents\IATOS\Administratifs\obert\Mes documents\Modèles\Logo CGE_Couleur.png"/>
          <p:cNvPicPr/>
          <p:nvPr/>
        </p:nvPicPr>
        <p:blipFill>
          <a:blip r:embed="rId5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316;g9c4fe0da60_0_0" descr=""/>
          <p:cNvPicPr/>
          <p:nvPr/>
        </p:nvPicPr>
        <p:blipFill>
          <a:blip r:embed="rId6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317;g9c4fe0da60_0_0" descr=""/>
          <p:cNvPicPr/>
          <p:nvPr/>
        </p:nvPicPr>
        <p:blipFill>
          <a:blip r:embed="rId7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63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8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4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graphicFrame>
        <p:nvGraphicFramePr>
          <p:cNvPr id="165" name="Google Shape;181;p5"/>
          <p:cNvGraphicFramePr/>
          <p:nvPr/>
        </p:nvGraphicFramePr>
        <p:xfrm>
          <a:off x="4485240" y="1480680"/>
          <a:ext cx="7535160" cy="4214160"/>
        </p:xfrm>
        <a:graphic>
          <a:graphicData uri="http://schemas.openxmlformats.org/drawingml/2006/table">
            <a:tbl>
              <a:tblPr/>
              <a:tblGrid>
                <a:gridCol w="536760"/>
                <a:gridCol w="666720"/>
                <a:gridCol w="2207880"/>
                <a:gridCol w="1711800"/>
                <a:gridCol w="1506600"/>
                <a:gridCol w="905400"/>
              </a:tblGrid>
              <a:tr h="37188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Main function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Technical function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Criterion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fr-F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Solution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41868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1155cc"/>
                          </a:solidFill>
                          <a:latin typeface="Arial"/>
                          <a:ea typeface="Arial"/>
                        </a:rPr>
                        <a:t>PF3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Play Tetris on an arcade terminal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89028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PF3.1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Good quality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Square box : </a:t>
                      </a:r>
                      <a:endParaRPr b="0" lang="fr-FR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50cm x 50cm x 50cm</a:t>
                      </a:r>
                      <a:endParaRPr b="0" lang="fr-FR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Screen : 18inches</a:t>
                      </a:r>
                      <a:endParaRPr b="0" lang="fr-FR" sz="11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Weight : 8kg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18680"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3c78d8"/>
                          </a:solidFill>
                          <a:latin typeface="Arial"/>
                          <a:ea typeface="Arial"/>
                        </a:rPr>
                        <a:t>PF3.2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Interact with the game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Lighting effect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41868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</a:rPr>
                        <a:t>CF1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 intuitive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Simple control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69948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</a:rPr>
                        <a:t>CF2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Python program must be flexible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Possibility of put all of the instructions we want 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51156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</a:rPr>
                        <a:t>CF3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Arcade machine works with main power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230V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41868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</a:rPr>
                        <a:t>CF4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Good quality of video an sound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Screen and speakers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372240"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</a:rPr>
                        <a:t>CF5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 ergonomic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3360" rIns="63360" tIns="63360" bIns="63360">
                      <a:noAutofit/>
                    </a:bodyPr>
                    <a:p>
                      <a:pPr>
                        <a:lnSpc>
                          <a:spcPct val="114000"/>
                        </a:lnSpc>
                        <a:tabLst>
                          <a:tab algn="l" pos="0"/>
                        </a:tabLst>
                      </a:pPr>
                      <a:r>
                        <a:rPr b="0" lang="fr-F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Weight &lt; 500g</a:t>
                      </a:r>
                      <a:endParaRPr b="0" lang="fr-FR" sz="1100" spc="-1" strike="noStrike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pic>
        <p:nvPicPr>
          <p:cNvPr id="166" name="Picture 3" descr=""/>
          <p:cNvPicPr/>
          <p:nvPr/>
        </p:nvPicPr>
        <p:blipFill>
          <a:blip r:embed="rId8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165;p4"/>
          <p:cNvSpPr/>
          <p:nvPr/>
        </p:nvSpPr>
        <p:spPr>
          <a:xfrm>
            <a:off x="1000080" y="221400"/>
            <a:ext cx="105984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Tasks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68" name="Picture 15" descr=""/>
          <p:cNvPicPr/>
          <p:nvPr/>
        </p:nvPicPr>
        <p:blipFill>
          <a:blip r:embed="rId9"/>
          <a:srcRect l="16807" t="19311" r="24673" b="16248"/>
          <a:stretch/>
        </p:blipFill>
        <p:spPr>
          <a:xfrm>
            <a:off x="39960" y="1886760"/>
            <a:ext cx="4362840" cy="2705400"/>
          </a:xfrm>
          <a:prstGeom prst="rect">
            <a:avLst/>
          </a:prstGeom>
          <a:ln w="0">
            <a:noFill/>
          </a:ln>
        </p:spPr>
      </p:pic>
      <p:pic>
        <p:nvPicPr>
          <p:cNvPr id="169" name="Google Shape;96;p1" descr=""/>
          <p:cNvPicPr/>
          <p:nvPr/>
        </p:nvPicPr>
        <p:blipFill>
          <a:blip r:embed="rId10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217;g9c4fe0da60_0_53"/>
          <p:cNvSpPr/>
          <p:nvPr/>
        </p:nvSpPr>
        <p:spPr>
          <a:xfrm>
            <a:off x="2669400" y="215280"/>
            <a:ext cx="69516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3600" spc="-1" strike="noStrike">
                <a:solidFill>
                  <a:srgbClr val="1f3864"/>
                </a:solidFill>
                <a:latin typeface="Arial"/>
                <a:ea typeface="Arial"/>
              </a:rPr>
              <a:t>Components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171" name="Picture 3" descr=""/>
          <p:cNvPicPr/>
          <p:nvPr/>
        </p:nvPicPr>
        <p:blipFill>
          <a:blip r:embed="rId1"/>
          <a:stretch/>
        </p:blipFill>
        <p:spPr>
          <a:xfrm>
            <a:off x="9495720" y="496440"/>
            <a:ext cx="2474280" cy="85140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6" descr=""/>
          <p:cNvPicPr/>
          <p:nvPr/>
        </p:nvPicPr>
        <p:blipFill>
          <a:blip r:embed="rId2"/>
          <a:stretch/>
        </p:blipFill>
        <p:spPr>
          <a:xfrm>
            <a:off x="1988280" y="1226160"/>
            <a:ext cx="1469880" cy="146988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8" descr=""/>
          <p:cNvPicPr/>
          <p:nvPr/>
        </p:nvPicPr>
        <p:blipFill>
          <a:blip r:embed="rId3"/>
          <a:stretch/>
        </p:blipFill>
        <p:spPr>
          <a:xfrm>
            <a:off x="5434560" y="1001160"/>
            <a:ext cx="1366200" cy="134856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15" descr=""/>
          <p:cNvPicPr/>
          <p:nvPr/>
        </p:nvPicPr>
        <p:blipFill>
          <a:blip r:embed="rId4"/>
          <a:stretch/>
        </p:blipFill>
        <p:spPr>
          <a:xfrm>
            <a:off x="2299680" y="3815280"/>
            <a:ext cx="1495800" cy="1495800"/>
          </a:xfrm>
          <a:prstGeom prst="rect">
            <a:avLst/>
          </a:prstGeom>
          <a:ln w="0">
            <a:noFill/>
          </a:ln>
        </p:spPr>
      </p:pic>
      <p:sp>
        <p:nvSpPr>
          <p:cNvPr id="175" name="Cube 16"/>
          <p:cNvSpPr/>
          <p:nvPr/>
        </p:nvSpPr>
        <p:spPr>
          <a:xfrm>
            <a:off x="5643720" y="2985480"/>
            <a:ext cx="467280" cy="467280"/>
          </a:xfrm>
          <a:prstGeom prst="cub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solidFill>
              <a:srgbClr val="ffffff">
                <a:lumMod val="6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Picture 19" descr=""/>
          <p:cNvPicPr/>
          <p:nvPr/>
        </p:nvPicPr>
        <p:blipFill>
          <a:blip r:embed="rId5"/>
          <a:stretch/>
        </p:blipFill>
        <p:spPr>
          <a:xfrm>
            <a:off x="5044680" y="4161600"/>
            <a:ext cx="1668960" cy="166896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20" descr=""/>
          <p:cNvPicPr/>
          <p:nvPr/>
        </p:nvPicPr>
        <p:blipFill>
          <a:blip r:embed="rId6"/>
          <a:srcRect l="36447" t="38457" r="48179" b="32875"/>
          <a:stretch/>
        </p:blipFill>
        <p:spPr>
          <a:xfrm>
            <a:off x="7954200" y="1739520"/>
            <a:ext cx="1635840" cy="171468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22" descr=""/>
          <p:cNvPicPr/>
          <p:nvPr/>
        </p:nvPicPr>
        <p:blipFill>
          <a:blip r:embed="rId7"/>
          <a:stretch/>
        </p:blipFill>
        <p:spPr>
          <a:xfrm>
            <a:off x="7841520" y="3971160"/>
            <a:ext cx="1409400" cy="140940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309;g9c4fe0da60_0_0" descr="fond_v6_blue.png"/>
          <p:cNvPicPr/>
          <p:nvPr/>
        </p:nvPicPr>
        <p:blipFill>
          <a:blip r:embed="rId8"/>
          <a:stretch/>
        </p:blipFill>
        <p:spPr>
          <a:xfrm>
            <a:off x="1440" y="4509000"/>
            <a:ext cx="12190320" cy="23486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312;g9c4fe0da60_0_0" descr="POLYTECH_Q"/>
          <p:cNvPicPr/>
          <p:nvPr/>
        </p:nvPicPr>
        <p:blipFill>
          <a:blip r:embed="rId9"/>
          <a:stretch/>
        </p:blipFill>
        <p:spPr>
          <a:xfrm>
            <a:off x="1703520" y="6148440"/>
            <a:ext cx="685440" cy="43128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313;g9c4fe0da60_0_0" descr="logo_univ_orleans"/>
          <p:cNvPicPr/>
          <p:nvPr/>
        </p:nvPicPr>
        <p:blipFill>
          <a:blip r:embed="rId10"/>
          <a:stretch/>
        </p:blipFill>
        <p:spPr>
          <a:xfrm>
            <a:off x="2567160" y="6192720"/>
            <a:ext cx="649080" cy="38700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314;g9c4fe0da60_0_0" descr="\\SERV-ADMD\documents\IATOS\Administratifs\obert\Mes documents\Modèles\Log_CTI_quadri-2.gif"/>
          <p:cNvPicPr/>
          <p:nvPr/>
        </p:nvPicPr>
        <p:blipFill>
          <a:blip r:embed="rId11"/>
          <a:stretch/>
        </p:blipFill>
        <p:spPr>
          <a:xfrm>
            <a:off x="3414600" y="6167520"/>
            <a:ext cx="556920" cy="41256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315;g9c4fe0da60_0_0" descr="\\SERV-ADMD\documents\IATOS\Administratifs\obert\Mes documents\Modèles\Logo CGE_Couleur.png"/>
          <p:cNvPicPr/>
          <p:nvPr/>
        </p:nvPicPr>
        <p:blipFill>
          <a:blip r:embed="rId12"/>
          <a:stretch/>
        </p:blipFill>
        <p:spPr>
          <a:xfrm>
            <a:off x="5432400" y="6165720"/>
            <a:ext cx="1310760" cy="41400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316;g9c4fe0da60_0_0" descr=""/>
          <p:cNvPicPr/>
          <p:nvPr/>
        </p:nvPicPr>
        <p:blipFill>
          <a:blip r:embed="rId13"/>
          <a:stretch/>
        </p:blipFill>
        <p:spPr>
          <a:xfrm>
            <a:off x="4108320" y="6165720"/>
            <a:ext cx="1195200" cy="414000"/>
          </a:xfrm>
          <a:prstGeom prst="rect">
            <a:avLst/>
          </a:prstGeom>
          <a:ln w="0">
            <a:noFill/>
          </a:ln>
        </p:spPr>
      </p:pic>
      <p:pic>
        <p:nvPicPr>
          <p:cNvPr id="185" name="Google Shape;317;g9c4fe0da60_0_0" descr=""/>
          <p:cNvPicPr/>
          <p:nvPr/>
        </p:nvPicPr>
        <p:blipFill>
          <a:blip r:embed="rId14"/>
          <a:stretch/>
        </p:blipFill>
        <p:spPr>
          <a:xfrm>
            <a:off x="6872400" y="6105960"/>
            <a:ext cx="513000" cy="47376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319;g9c4fe0da60_0_0"/>
          <p:cNvSpPr/>
          <p:nvPr/>
        </p:nvSpPr>
        <p:spPr>
          <a:xfrm>
            <a:off x="11606760" y="6325200"/>
            <a:ext cx="466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a5a5a5"/>
                </a:solidFill>
                <a:latin typeface="Arial"/>
                <a:ea typeface="Arial"/>
              </a:rPr>
              <a:t>9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7" name="Google Shape;99;p1"/>
          <p:cNvSpPr/>
          <p:nvPr/>
        </p:nvSpPr>
        <p:spPr>
          <a:xfrm>
            <a:off x="203400" y="6021000"/>
            <a:ext cx="15652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Marchand Loïc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Calibri"/>
              </a:rPr>
              <a:t>5A GPSE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fr-FR" sz="1100" spc="-1" strike="noStrike">
                <a:solidFill>
                  <a:srgbClr val="a5a5a5"/>
                </a:solidFill>
                <a:latin typeface="Calibri"/>
                <a:ea typeface="Arial"/>
              </a:rPr>
              <a:t>2021-2022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188" name="Google Shape;96;p1" descr=""/>
          <p:cNvPicPr/>
          <p:nvPr/>
        </p:nvPicPr>
        <p:blipFill>
          <a:blip r:embed="rId15"/>
          <a:stretch/>
        </p:blipFill>
        <p:spPr>
          <a:xfrm>
            <a:off x="619920" y="409680"/>
            <a:ext cx="1800000" cy="5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Application>LibreOffice/7.1.6.2$Linux_X86_64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2014-09-10T06:27:43Z</dcterms:created>
  <dc:creator>LARGEAU Eugenie</dc:creator>
  <dc:description/>
  <dc:language>fr-FR</dc:language>
  <cp:lastModifiedBy/>
  <dcterms:modified xsi:type="dcterms:W3CDTF">2021-11-03T12:48:02Z</dcterms:modified>
  <cp:revision>199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0x0101005F06E06130F13D439DC6618C77F7B1F6</vt:lpwstr>
  </property>
  <property fmtid="{D5CDD505-2E9C-101B-9397-08002B2CF9AE}" pid="3" name="Notes">
    <vt:i4>15</vt:i4>
  </property>
  <property fmtid="{D5CDD505-2E9C-101B-9397-08002B2CF9AE}" pid="4" name="PresentationFormat">
    <vt:lpwstr>Widescreen</vt:lpwstr>
  </property>
  <property fmtid="{D5CDD505-2E9C-101B-9397-08002B2CF9AE}" pid="5" name="Slides">
    <vt:i4>15</vt:i4>
  </property>
</Properties>
</file>